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298" r:id="rId3"/>
    <p:sldId id="272" r:id="rId4"/>
    <p:sldId id="299" r:id="rId5"/>
    <p:sldId id="274" r:id="rId6"/>
    <p:sldId id="337" r:id="rId7"/>
    <p:sldId id="291" r:id="rId8"/>
    <p:sldId id="269" r:id="rId9"/>
    <p:sldId id="256" r:id="rId10"/>
    <p:sldId id="270" r:id="rId11"/>
    <p:sldId id="259" r:id="rId12"/>
    <p:sldId id="257" r:id="rId13"/>
    <p:sldId id="258" r:id="rId14"/>
    <p:sldId id="261" r:id="rId15"/>
    <p:sldId id="265" r:id="rId16"/>
    <p:sldId id="268" r:id="rId17"/>
    <p:sldId id="263" r:id="rId18"/>
    <p:sldId id="271" r:id="rId19"/>
    <p:sldId id="266" r:id="rId20"/>
    <p:sldId id="319" r:id="rId21"/>
    <p:sldId id="320" r:id="rId22"/>
    <p:sldId id="321" r:id="rId23"/>
    <p:sldId id="322" r:id="rId24"/>
    <p:sldId id="323" r:id="rId25"/>
    <p:sldId id="324" r:id="rId26"/>
    <p:sldId id="330" r:id="rId27"/>
    <p:sldId id="279" r:id="rId28"/>
    <p:sldId id="292" r:id="rId29"/>
    <p:sldId id="289" r:id="rId30"/>
    <p:sldId id="280" r:id="rId31"/>
    <p:sldId id="282" r:id="rId32"/>
    <p:sldId id="293" r:id="rId33"/>
    <p:sldId id="283" r:id="rId34"/>
    <p:sldId id="286" r:id="rId35"/>
    <p:sldId id="288" r:id="rId36"/>
    <p:sldId id="294" r:id="rId37"/>
    <p:sldId id="290" r:id="rId38"/>
    <p:sldId id="295" r:id="rId39"/>
    <p:sldId id="281" r:id="rId40"/>
    <p:sldId id="327" r:id="rId41"/>
    <p:sldId id="325" r:id="rId42"/>
    <p:sldId id="331" r:id="rId43"/>
    <p:sldId id="296" r:id="rId44"/>
    <p:sldId id="328" r:id="rId45"/>
    <p:sldId id="332" r:id="rId46"/>
    <p:sldId id="333" r:id="rId47"/>
    <p:sldId id="334" r:id="rId48"/>
    <p:sldId id="335" r:id="rId49"/>
    <p:sldId id="329" r:id="rId50"/>
    <p:sldId id="336" r:id="rId51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5cfa2defe62c69e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875200-AB60-434F-B5DC-A7CC08B77284}" v="19" dt="2026-06-25T10:42:39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>
        <p:scale>
          <a:sx n="75" d="100"/>
          <a:sy n="75" d="100"/>
        </p:scale>
        <p:origin x="183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monas Remeikis" userId="02ff9f91-8fa5-414c-aefa-0419db0a24c6" providerId="ADAL" clId="{FAB111C9-06C3-4BA0-A11E-604834E1642D}"/>
    <pc:docChg chg="delSld">
      <pc:chgData name="Laimonas Remeikis" userId="02ff9f91-8fa5-414c-aefa-0419db0a24c6" providerId="ADAL" clId="{FAB111C9-06C3-4BA0-A11E-604834E1642D}" dt="2026-06-25T11:03:51.467" v="1" actId="47"/>
      <pc:docMkLst>
        <pc:docMk/>
      </pc:docMkLst>
      <pc:sldChg chg="del">
        <pc:chgData name="Laimonas Remeikis" userId="02ff9f91-8fa5-414c-aefa-0419db0a24c6" providerId="ADAL" clId="{FAB111C9-06C3-4BA0-A11E-604834E1642D}" dt="2026-06-25T11:02:12.741" v="0" actId="47"/>
        <pc:sldMkLst>
          <pc:docMk/>
          <pc:sldMk cId="3998890180" sldId="284"/>
        </pc:sldMkLst>
      </pc:sldChg>
      <pc:sldChg chg="del">
        <pc:chgData name="Laimonas Remeikis" userId="02ff9f91-8fa5-414c-aefa-0419db0a24c6" providerId="ADAL" clId="{FAB111C9-06C3-4BA0-A11E-604834E1642D}" dt="2026-06-25T11:03:51.467" v="1" actId="47"/>
        <pc:sldMkLst>
          <pc:docMk/>
          <pc:sldMk cId="835646272" sldId="32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Knyg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063349352160152E-2"/>
          <c:y val="3.7955307252134751E-2"/>
          <c:w val="0.95252512741883333"/>
          <c:h val="0.9188746400830085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Lapas1!$B$2:$B$7</c:f>
              <c:strCache>
                <c:ptCount val="6"/>
                <c:pt idx="0">
                  <c:v>Pepsi</c:v>
                </c:pt>
                <c:pt idx="1">
                  <c:v>Coca -cola</c:v>
                </c:pt>
                <c:pt idx="2">
                  <c:v>Fanta</c:v>
                </c:pt>
                <c:pt idx="3">
                  <c:v>Sprite</c:v>
                </c:pt>
                <c:pt idx="4">
                  <c:v>Mirinda</c:v>
                </c:pt>
                <c:pt idx="5">
                  <c:v>7up</c:v>
                </c:pt>
              </c:strCache>
            </c:strRef>
          </c:cat>
          <c:val>
            <c:numRef>
              <c:f>Lapas1!$C$2:$C$7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0.6</c:v>
                </c:pt>
                <c:pt idx="3">
                  <c:v>1</c:v>
                </c:pt>
                <c:pt idx="4">
                  <c:v>0.7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E6-4A24-B532-EC42D9C194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184056"/>
        <c:axId val="335183400"/>
      </c:barChart>
      <c:catAx>
        <c:axId val="33518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35183400"/>
        <c:crosses val="autoZero"/>
        <c:auto val="1"/>
        <c:lblAlgn val="ctr"/>
        <c:lblOffset val="100"/>
        <c:noMultiLvlLbl val="0"/>
      </c:catAx>
      <c:valAx>
        <c:axId val="33518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3351840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10090108723302E-2"/>
          <c:y val="2.847297933912107E-2"/>
          <c:w val="0.95584852855987001"/>
          <c:h val="0.9220552302757026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Lapas1!$B$11:$B$16</c:f>
              <c:strCache>
                <c:ptCount val="6"/>
                <c:pt idx="0">
                  <c:v>Vichy su citrina</c:v>
                </c:pt>
                <c:pt idx="1">
                  <c:v>Vytautas</c:v>
                </c:pt>
                <c:pt idx="2">
                  <c:v>Akvilė su citrina</c:v>
                </c:pt>
                <c:pt idx="3">
                  <c:v>Neptūnas</c:v>
                </c:pt>
                <c:pt idx="4">
                  <c:v>Vichy klasikinis</c:v>
                </c:pt>
                <c:pt idx="5">
                  <c:v>Birutė</c:v>
                </c:pt>
              </c:strCache>
            </c:strRef>
          </c:cat>
          <c:val>
            <c:numRef>
              <c:f>Lapas1!$C$11:$C$16</c:f>
              <c:numCache>
                <c:formatCode>General</c:formatCode>
                <c:ptCount val="6"/>
                <c:pt idx="0">
                  <c:v>0.5</c:v>
                </c:pt>
                <c:pt idx="1">
                  <c:v>0.7</c:v>
                </c:pt>
                <c:pt idx="2">
                  <c:v>0.4</c:v>
                </c:pt>
                <c:pt idx="3">
                  <c:v>0.499</c:v>
                </c:pt>
                <c:pt idx="4">
                  <c:v>0.7</c:v>
                </c:pt>
                <c:pt idx="5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D1-4F7E-A381-CF3A6C3E58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146152"/>
        <c:axId val="413149760"/>
      </c:barChart>
      <c:catAx>
        <c:axId val="413146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13149760"/>
        <c:crosses val="autoZero"/>
        <c:auto val="1"/>
        <c:lblAlgn val="ctr"/>
        <c:lblOffset val="100"/>
        <c:noMultiLvlLbl val="0"/>
      </c:catAx>
      <c:valAx>
        <c:axId val="413149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4131461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16408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62122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813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38447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45418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4546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27875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7455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414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90176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59593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0DA7B-76CF-4C1B-9DC1-D431972605A2}" type="datetimeFigureOut">
              <a:rPr lang="lt-LT" smtClean="0"/>
              <a:t>2026-06-25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1AEA34-ABEB-4E38-841D-E4D98FF00545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4662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microsoft.com/office/2007/relationships/hdphoto" Target="../media/hdphoto1.wdp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g"/><Relationship Id="rId7" Type="http://schemas.openxmlformats.org/officeDocument/2006/relationships/image" Target="../media/image42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g"/><Relationship Id="rId9" Type="http://schemas.openxmlformats.org/officeDocument/2006/relationships/image" Target="../media/image4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6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7.wdp"/><Relationship Id="rId4" Type="http://schemas.openxmlformats.org/officeDocument/2006/relationships/image" Target="../media/image7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03120"/>
            <a:ext cx="12192000" cy="2769299"/>
          </a:xfrm>
          <a:solidFill>
            <a:schemeClr val="bg1">
              <a:alpha val="26000"/>
            </a:schemeClr>
          </a:solidFill>
        </p:spPr>
        <p:txBody>
          <a:bodyPr>
            <a:normAutofit/>
          </a:bodyPr>
          <a:lstStyle/>
          <a:p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„STEAM ugdymo metodo </a:t>
            </a:r>
            <a:b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taikymo sėkmė dailės ir chemijos </a:t>
            </a:r>
            <a:b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sąsajų dermėje“</a:t>
            </a:r>
          </a:p>
        </p:txBody>
      </p:sp>
      <p:sp>
        <p:nvSpPr>
          <p:cNvPr id="6" name="Rectangle 5"/>
          <p:cNvSpPr/>
          <p:nvPr/>
        </p:nvSpPr>
        <p:spPr>
          <a:xfrm>
            <a:off x="3781788" y="5296614"/>
            <a:ext cx="6096000" cy="1200329"/>
          </a:xfrm>
          <a:prstGeom prst="rect">
            <a:avLst/>
          </a:prstGeom>
          <a:solidFill>
            <a:schemeClr val="bg1">
              <a:alpha val="52000"/>
            </a:schemeClr>
          </a:solidFill>
        </p:spPr>
        <p:txBody>
          <a:bodyPr>
            <a:spAutoFit/>
          </a:bodyPr>
          <a:lstStyle/>
          <a:p>
            <a:pPr marL="432000"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Chemijos mokytoja – </a:t>
            </a:r>
            <a:r>
              <a:rPr lang="lt-L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Leila</a:t>
            </a:r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Mozūraitienė</a:t>
            </a:r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432000"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Dailės mokytoja Žaneta – </a:t>
            </a:r>
            <a:r>
              <a:rPr lang="lt-LT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Janulytė-Slankauskienė</a:t>
            </a:r>
            <a:endParaRPr lang="lt-L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algn="ctr"/>
            <a:endParaRPr lang="lt-LT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32000" algn="ctr"/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2025–2026 m. m.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6" t="14937" r="12584" b="15387"/>
          <a:stretch/>
        </p:blipFill>
        <p:spPr>
          <a:xfrm>
            <a:off x="9850619" y="1"/>
            <a:ext cx="2341381" cy="2276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20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84197"/>
            <a:ext cx="12192000" cy="3201035"/>
          </a:xfrm>
          <a:solidFill>
            <a:schemeClr val="bg1">
              <a:alpha val="37000"/>
            </a:schemeClr>
          </a:solidFill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Projektų ir integruotos veiklos galimybių išnaudojimas </a:t>
            </a:r>
            <a:r>
              <a:rPr lang="lt-LT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bendrojo ugdymo programose </a:t>
            </a:r>
            <a:r>
              <a:rPr lang="lt-LT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palengvina STEAM ugdymo metodo taikymą. </a:t>
            </a:r>
            <a:br>
              <a:rPr lang="lt-LT" dirty="0"/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0904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60514"/>
            <a:ext cx="12192000" cy="2852737"/>
          </a:xfrm>
          <a:solidFill>
            <a:schemeClr val="bg1">
              <a:alpha val="53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„Anglis įprasta ir ypatinga“ – integruota chemijos ir dailės pamoka 8 klasės mokiniams</a:t>
            </a:r>
            <a:b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0" y="4827207"/>
            <a:ext cx="12192000" cy="1500187"/>
          </a:xfrm>
          <a:solidFill>
            <a:schemeClr val="bg1">
              <a:alpha val="41000"/>
            </a:schemeClr>
          </a:solidFill>
        </p:spPr>
        <p:txBody>
          <a:bodyPr>
            <a:normAutofit/>
          </a:bodyPr>
          <a:lstStyle/>
          <a:p>
            <a:pPr marL="432000"/>
            <a:r>
              <a:rPr lang="lt-LT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Dailės mokytoja Žaneta – Janulytė-Slankauskienė ir chemijos mokytoja – Leila Mozūraitienė </a:t>
            </a:r>
          </a:p>
          <a:p>
            <a:pPr marL="432000" algn="ctr"/>
            <a:r>
              <a:rPr lang="lt-LT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2025-2026 m.m.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306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704088" y="1756828"/>
            <a:ext cx="11329416" cy="35741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1800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Projektas suplanuotas trims mėnesiams – vasario, kovo ir balandžio mėn. (11 pamokų).</a:t>
            </a:r>
          </a:p>
          <a:p>
            <a:pPr marL="0" indent="0">
              <a:buNone/>
              <a:defRPr sz="1800"/>
            </a:pP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 sz="1800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Projektą 8 kl. mokiniai pristatė Klaipėdos moksleivių saviraiškos centro organizuotoje respublikinėje mokinių gamtamokslinių eksperimentų konferencijoje.</a:t>
            </a:r>
          </a:p>
        </p:txBody>
      </p:sp>
    </p:spTree>
    <p:extLst>
      <p:ext uri="{BB962C8B-B14F-4D97-AF65-F5344CB8AC3E}">
        <p14:creationId xmlns:p14="http://schemas.microsoft.com/office/powerpoint/2010/main" val="12323381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56260" y="565408"/>
            <a:ext cx="11079480" cy="2732527"/>
          </a:xfrm>
        </p:spPr>
        <p:txBody>
          <a:bodyPr>
            <a:noAutofit/>
          </a:bodyPr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ištirti medžio anglies praktinio taikymo dailėje galimybes.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838200" y="2962251"/>
            <a:ext cx="10515600" cy="29613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Uždaviniai:</a:t>
            </a:r>
          </a:p>
          <a:p>
            <a:pPr marL="514350" indent="-514350">
              <a:buAutoNum type="arabicPeriod"/>
            </a:pP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Pagaminti medžio anglį.</a:t>
            </a:r>
          </a:p>
          <a:p>
            <a:pPr marL="514350" indent="-514350">
              <a:buAutoNum type="arabicPeriod"/>
            </a:pP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Paruošti dažus iš medžio anglies.</a:t>
            </a:r>
          </a:p>
          <a:p>
            <a:pPr marL="514350" indent="-514350">
              <a:buAutoNum type="arabicPeriod"/>
            </a:pP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Nupiešti paveikslus.</a:t>
            </a:r>
          </a:p>
          <a:p>
            <a:pPr marL="514350" indent="-514350">
              <a:buAutoNum type="arabicPeriod"/>
            </a:pP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Ištirti CO₂ kiekį gazuotuose gėrimuose.</a:t>
            </a:r>
          </a:p>
        </p:txBody>
      </p:sp>
    </p:spTree>
    <p:extLst>
      <p:ext uri="{BB962C8B-B14F-4D97-AF65-F5344CB8AC3E}">
        <p14:creationId xmlns:p14="http://schemas.microsoft.com/office/powerpoint/2010/main" val="264745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645616"/>
            <a:ext cx="12191999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Trys tyrimo objektai: anglis, tušas, grafitas</a:t>
            </a:r>
          </a:p>
        </p:txBody>
      </p:sp>
    </p:spTree>
    <p:extLst>
      <p:ext uri="{BB962C8B-B14F-4D97-AF65-F5344CB8AC3E}">
        <p14:creationId xmlns:p14="http://schemas.microsoft.com/office/powerpoint/2010/main" val="1207049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578608"/>
            <a:ext cx="12192000" cy="148094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ANGLIS – PIRMYKŠTĖS </a:t>
            </a:r>
            <a:b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DAILĖS PRIEMONĖ</a:t>
            </a:r>
          </a:p>
        </p:txBody>
      </p:sp>
    </p:spTree>
    <p:extLst>
      <p:ext uri="{BB962C8B-B14F-4D97-AF65-F5344CB8AC3E}">
        <p14:creationId xmlns:p14="http://schemas.microsoft.com/office/powerpoint/2010/main" val="159036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eligijos ir meno pradžia – Opiq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9949"/>
            <a:ext cx="7095744" cy="506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Įspūdingiems olų piešiniams Prancūzijoje – daugiau kaip 30 tūkst. metų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1349"/>
          <a:stretch/>
        </p:blipFill>
        <p:spPr bwMode="auto">
          <a:xfrm>
            <a:off x="7095744" y="3401568"/>
            <a:ext cx="5093208" cy="344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Įspūdingiems olų piešiniams Prancūzijoje – daugiau kaip 30 tūkst. metų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744" y="0"/>
            <a:ext cx="5102353" cy="340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92024" y="106144"/>
            <a:ext cx="70957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Prancūzijoje, Šovė ir Nijo urvuose, maždaug prieš 32 tūkst. metų naudojant raudonai rudą pigmentą ochrą ir juodą pigmentą – </a:t>
            </a:r>
            <a:r>
              <a:rPr lang="lt-LT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medžio anglį ir pelenus </a:t>
            </a:r>
            <a:r>
              <a:rPr lang="lt-LT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 sukurti pirmieji pasaulyje žinomi piešiniai. Juose pavaizduoti arkliai, raganosiai, liūtai, bizonas ir mamutas.</a:t>
            </a:r>
            <a:endParaRPr lang="lt-L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415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12942"/>
            <a:ext cx="12192000" cy="1170137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Žymiausia – </a:t>
            </a:r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Juodoji salė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lt-LT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Salon Noir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7 piešiniai). 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Anglimi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pieštuose piešiniuose vaizduojami laukiniai gyvūnai (bizonai, laukiniai arkliai, laukiniai ožiai ir kiti), žuvys, yra geometrinių motyvų.</a:t>
            </a:r>
          </a:p>
        </p:txBody>
      </p:sp>
      <p:pic>
        <p:nvPicPr>
          <p:cNvPr id="1026" name="Picture 2" descr="Salon Noi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844" y="2077567"/>
            <a:ext cx="7164136" cy="4780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5774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904" y="1327060"/>
            <a:ext cx="11329416" cy="3952567"/>
          </a:xfrm>
        </p:spPr>
        <p:txBody>
          <a:bodyPr>
            <a:normAutofit/>
          </a:bodyPr>
          <a:lstStyle/>
          <a:p>
            <a:pPr>
              <a:defRPr sz="1600"/>
            </a:pP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Įvairiose pasaulio vietose aptinkami urvų ir olų piešiniai liudija, kad 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pirmykštis žmogus dažus gamino iš gamtoje randamų medžiagų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ir mokėjo jas išgauti iš gyvūninės bei augalinės kilmės organinių medžiagų.</a:t>
            </a: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Natūrali ochra ir 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suodžiai, gauti iš ąžuolo anglių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būdavo sumaišomi su gyvulių riebalais, kaulų čiulpais arba krauju.</a:t>
            </a:r>
          </a:p>
        </p:txBody>
      </p:sp>
    </p:spTree>
    <p:extLst>
      <p:ext uri="{BB962C8B-B14F-4D97-AF65-F5344CB8AC3E}">
        <p14:creationId xmlns:p14="http://schemas.microsoft.com/office/powerpoint/2010/main" val="15146004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98445"/>
            <a:ext cx="4006146" cy="5341529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57411" y="2123412"/>
            <a:ext cx="5410958" cy="4058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2343" y="2136639"/>
            <a:ext cx="5375240" cy="4031430"/>
          </a:xfrm>
          <a:prstGeom prst="rect">
            <a:avLst/>
          </a:prstGeom>
        </p:spPr>
      </p:pic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2245388" y="438912"/>
            <a:ext cx="7059167" cy="844964"/>
          </a:xfrm>
        </p:spPr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Degimo procesas</a:t>
            </a:r>
          </a:p>
        </p:txBody>
      </p:sp>
    </p:spTree>
    <p:extLst>
      <p:ext uri="{BB962C8B-B14F-4D97-AF65-F5344CB8AC3E}">
        <p14:creationId xmlns:p14="http://schemas.microsoft.com/office/powerpoint/2010/main" val="1143030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136525"/>
            <a:ext cx="12192000" cy="1325563"/>
          </a:xfrm>
        </p:spPr>
        <p:txBody>
          <a:bodyPr>
            <a:normAutofit/>
          </a:bodyPr>
          <a:lstStyle/>
          <a:p>
            <a:pPr algn="ctr"/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Degimo reakcijos metu į aplinką išsiskiria CO</a:t>
            </a:r>
            <a:r>
              <a:rPr lang="lt-LT" sz="4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dujos.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1564" y="1908177"/>
            <a:ext cx="5273610" cy="395394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00151" y="1904545"/>
            <a:ext cx="5277041" cy="39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00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50021"/>
            <a:ext cx="3063239" cy="1170432"/>
          </a:xfrm>
        </p:spPr>
        <p:txBody>
          <a:bodyPr>
            <a:normAutofit/>
          </a:bodyPr>
          <a:lstStyle/>
          <a:p>
            <a:pPr algn="r"/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Degimo proceso meninė fotografija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94824" y="1546206"/>
            <a:ext cx="5677648" cy="425688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94425" y="1545527"/>
            <a:ext cx="5677648" cy="425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860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81900" y="1844992"/>
            <a:ext cx="4700016" cy="3525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48278" y="1844992"/>
            <a:ext cx="4700016" cy="35250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342" y="1844992"/>
            <a:ext cx="4700016" cy="3525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2353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423" y="0"/>
            <a:ext cx="4396755" cy="6858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0670" y="1720686"/>
            <a:ext cx="4470825" cy="2567850"/>
          </a:xfrm>
        </p:spPr>
        <p:txBody>
          <a:bodyPr>
            <a:norm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Piešiančioji anglis</a:t>
            </a:r>
          </a:p>
        </p:txBody>
      </p:sp>
    </p:spTree>
    <p:extLst>
      <p:ext uri="{BB962C8B-B14F-4D97-AF65-F5344CB8AC3E}">
        <p14:creationId xmlns:p14="http://schemas.microsoft.com/office/powerpoint/2010/main" val="3148805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321" y="867728"/>
            <a:ext cx="4396728" cy="51572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797"/>
          <a:stretch/>
        </p:blipFill>
        <p:spPr>
          <a:xfrm flipV="1">
            <a:off x="5739673" y="867728"/>
            <a:ext cx="5429451" cy="3530536"/>
          </a:xfrm>
          <a:prstGeom prst="rect">
            <a:avLst/>
          </a:prstGeom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5980176" y="4892439"/>
            <a:ext cx="5696306" cy="1246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Anglis piešė ryškiai ir lengvai;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Anglies pėdsaką legva nutrinti.</a:t>
            </a:r>
          </a:p>
        </p:txBody>
      </p:sp>
    </p:spTree>
    <p:extLst>
      <p:ext uri="{BB962C8B-B14F-4D97-AF65-F5344CB8AC3E}">
        <p14:creationId xmlns:p14="http://schemas.microsoft.com/office/powerpoint/2010/main" val="4116795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37"/>
          <a:stretch/>
        </p:blipFill>
        <p:spPr>
          <a:xfrm>
            <a:off x="765583" y="0"/>
            <a:ext cx="5269457" cy="6874291"/>
          </a:xfrm>
          <a:prstGeom prst="rect">
            <a:avLst/>
          </a:prstGeom>
        </p:spPr>
      </p:pic>
      <p:pic>
        <p:nvPicPr>
          <p:cNvPr id="5" name="Picture 2" descr="No description availabl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111" y="-16291"/>
            <a:ext cx="4397129" cy="687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855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ksuojantis lakas Conte a Paris aerozolis - Skizze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5" r="35763"/>
          <a:stretch/>
        </p:blipFill>
        <p:spPr bwMode="auto">
          <a:xfrm>
            <a:off x="8873908" y="2474905"/>
            <a:ext cx="1555458" cy="4044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82648" y="671291"/>
            <a:ext cx="48490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2800" dirty="0">
                <a:latin typeface="Nunito"/>
              </a:rPr>
              <a:t>Bespalvis ir bekvapis purškiamas lakas, kuris tinka </a:t>
            </a:r>
            <a:r>
              <a:rPr lang="lt-LT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medžio</a:t>
            </a:r>
            <a:r>
              <a:rPr lang="lt-LT" sz="2800" dirty="0">
                <a:latin typeface="Nunito"/>
              </a:rPr>
              <a:t> anglies, pieštuko, pastelės ir kreidos piešiniams.</a:t>
            </a:r>
            <a:endParaRPr lang="lt-LT" sz="2800" dirty="0"/>
          </a:p>
        </p:txBody>
      </p:sp>
      <p:sp>
        <p:nvSpPr>
          <p:cNvPr id="5" name="Rectangle 4"/>
          <p:cNvSpPr/>
          <p:nvPr/>
        </p:nvSpPr>
        <p:spPr>
          <a:xfrm>
            <a:off x="737419" y="793742"/>
            <a:ext cx="547135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AIP U</a:t>
            </a:r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ŽFIKSUOTI PIEŠINĮ ANGLIMI?</a:t>
            </a:r>
          </a:p>
        </p:txBody>
      </p:sp>
      <p:pic>
        <p:nvPicPr>
          <p:cNvPr id="2052" name="Picture 4" descr="No description availabl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647" y="2643740"/>
            <a:ext cx="5434371" cy="348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995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22" y="1423361"/>
            <a:ext cx="4660412" cy="464387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603620" y="386744"/>
            <a:ext cx="5167068" cy="1246759"/>
          </a:xfrm>
        </p:spPr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Pelenai ir susmulkinta anglis buvo maišomi su kiaulės taukais.</a:t>
            </a:r>
          </a:p>
        </p:txBody>
      </p:sp>
      <p:pic>
        <p:nvPicPr>
          <p:cNvPr id="14" name="Picture 6" descr="No description available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177" y="3296457"/>
            <a:ext cx="5068824" cy="3561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0" r="55702" b="30533"/>
          <a:stretch/>
        </p:blipFill>
        <p:spPr>
          <a:xfrm rot="5400000">
            <a:off x="5293048" y="966388"/>
            <a:ext cx="2630688" cy="354463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"/>
              <p:cNvSpPr txBox="1">
                <a:spLocks/>
              </p:cNvSpPr>
              <p:nvPr/>
            </p:nvSpPr>
            <p:spPr>
              <a:xfrm>
                <a:off x="318517" y="551561"/>
                <a:ext cx="5908548" cy="573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Sausa medžiaga + rišiklis</a:t>
                </a:r>
                <a14:m>
                  <m:oMath xmlns:m="http://schemas.openxmlformats.org/officeDocument/2006/math">
                    <m:r>
                      <a:rPr lang="lt-LT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𝑎𝑡𝑠𝑝𝑎𝑟𝑒𝑠𝑛𝑖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𝑑𝑎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ž</m:t>
                    </m:r>
                    <m:r>
                      <a:rPr lang="lt-LT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𝑎𝑖</m:t>
                    </m:r>
                  </m:oMath>
                </a14:m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Content Placeholder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517" y="551561"/>
                <a:ext cx="5908548" cy="573151"/>
              </a:xfrm>
              <a:prstGeom prst="rect">
                <a:avLst/>
              </a:prstGeom>
              <a:blipFill>
                <a:blip r:embed="rId5"/>
                <a:stretch>
                  <a:fillRect l="-1134" t="-22105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1575743" y="1010124"/>
            <a:ext cx="9144" cy="11155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021163" y="1010124"/>
            <a:ext cx="834741" cy="111556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Pig Outline Clipart - Pig - Free Transparent PNG Clipart Images Downloa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9000" contrast="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6694" y="3023831"/>
            <a:ext cx="1143160" cy="560863"/>
          </a:xfrm>
          <a:prstGeom prst="rect">
            <a:avLst/>
          </a:prstGeom>
          <a:gradFill>
            <a:gsLst>
              <a:gs pos="51000">
                <a:schemeClr val="accent1">
                  <a:lumMod val="5000"/>
                  <a:lumOff val="95000"/>
                  <a:alpha val="34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127000">
              <a:schemeClr val="accent1">
                <a:alpha val="1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7188533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/>
          <a:lstStyle/>
          <a:p>
            <a:pPr algn="ctr"/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Gazuotas gėrimas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gėrimas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dirbtinai prisotintas 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anglies dioksido</a:t>
            </a:r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938784" y="2200529"/>
            <a:ext cx="10515600" cy="4351338"/>
          </a:xfrm>
        </p:spPr>
        <p:txBody>
          <a:bodyPr>
            <a:normAutofit/>
          </a:bodyPr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Gazuoti gėrimai dirbtinai įsotinami anglies dioksido iki 0,3–0,6%.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Gazuotiems gėrimams priskiriamas paprastas gazuotas vanduo, gazuotas vanduo su sirupu.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Gamtoje, iš natūralaus mineralinio šaltinio tekantis vanduo, kuris sudėtyje turės įvairių mineralų, sieros junginių, tuomet, ragaujant juntamas švelnus gazuotumas.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266416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223" y="3547872"/>
            <a:ext cx="7164777" cy="3310128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679378" cy="3547872"/>
          </a:xfrm>
          <a:prstGeom prst="rect">
            <a:avLst/>
          </a:prstGeom>
        </p:spPr>
      </p:pic>
      <p:sp>
        <p:nvSpPr>
          <p:cNvPr id="5" name="Teksto vietos rezervavimo ženklas 4"/>
          <p:cNvSpPr>
            <a:spLocks noGrp="1"/>
          </p:cNvSpPr>
          <p:nvPr>
            <p:ph type="body" idx="1"/>
          </p:nvPr>
        </p:nvSpPr>
        <p:spPr>
          <a:xfrm>
            <a:off x="0" y="3776472"/>
            <a:ext cx="5027223" cy="387219"/>
          </a:xfrm>
        </p:spPr>
        <p:txBody>
          <a:bodyPr>
            <a:normAutofit lnSpcReduction="10000"/>
          </a:bodyPr>
          <a:lstStyle/>
          <a:p>
            <a:pPr algn="ctr"/>
            <a:r>
              <a:rPr lang="lt-LT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Gazuoti vandenys</a:t>
            </a:r>
          </a:p>
        </p:txBody>
      </p:sp>
      <p:sp>
        <p:nvSpPr>
          <p:cNvPr id="7" name="Teksto vietos rezervavimo ženklas 6"/>
          <p:cNvSpPr>
            <a:spLocks noGrp="1"/>
          </p:cNvSpPr>
          <p:nvPr>
            <p:ph type="body" sz="quarter" idx="3"/>
          </p:nvPr>
        </p:nvSpPr>
        <p:spPr>
          <a:xfrm>
            <a:off x="7679378" y="2841978"/>
            <a:ext cx="4512622" cy="477294"/>
          </a:xfrm>
        </p:spPr>
        <p:txBody>
          <a:bodyPr/>
          <a:lstStyle/>
          <a:p>
            <a:pPr algn="ctr"/>
            <a:r>
              <a:rPr lang="lt-LT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Gazuoti gaivieji gėrimai</a:t>
            </a:r>
          </a:p>
        </p:txBody>
      </p:sp>
    </p:spTree>
    <p:extLst>
      <p:ext uri="{BB962C8B-B14F-4D97-AF65-F5344CB8AC3E}">
        <p14:creationId xmlns:p14="http://schemas.microsoft.com/office/powerpoint/2010/main" val="4272681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46760" y="383413"/>
            <a:ext cx="10515600" cy="1325563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Tyrimas atliktas „Vernier Go CO</a:t>
            </a:r>
            <a:r>
              <a:rPr lang="lt-LT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“matuokliu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25502" t="7367" r="24653" b="8216"/>
          <a:stretch/>
        </p:blipFill>
        <p:spPr>
          <a:xfrm>
            <a:off x="1225296" y="1512588"/>
            <a:ext cx="2688336" cy="5345412"/>
          </a:xfrm>
          <a:prstGeom prst="rect">
            <a:avLst/>
          </a:prstGeom>
        </p:spPr>
      </p:pic>
      <p:sp>
        <p:nvSpPr>
          <p:cNvPr id="5" name="Turinio vietos rezervavimo ženklas 4"/>
          <p:cNvSpPr>
            <a:spLocks noGrp="1"/>
          </p:cNvSpPr>
          <p:nvPr>
            <p:ph sz="half" idx="2"/>
          </p:nvPr>
        </p:nvSpPr>
        <p:spPr>
          <a:xfrm>
            <a:off x="4392168" y="2929029"/>
            <a:ext cx="7074408" cy="2356203"/>
          </a:xfrm>
        </p:spPr>
        <p:txBody>
          <a:bodyPr>
            <a:normAutofit/>
          </a:bodyPr>
          <a:lstStyle/>
          <a:p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Matavimo diapazonas: 0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100 000 ppm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ppm = 0,0001 %</a:t>
            </a:r>
          </a:p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Tiriamojo tirpalo kiekis – 100 ml</a:t>
            </a:r>
            <a:r>
              <a:rPr lang="pt-B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4486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veikslėlis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794" y="3505633"/>
            <a:ext cx="7256206" cy="3352367"/>
          </a:xfrm>
          <a:prstGeom prst="rect">
            <a:avLst/>
          </a:prstGeom>
        </p:spPr>
      </p:pic>
      <p:pic>
        <p:nvPicPr>
          <p:cNvPr id="3" name="Paveikslėlis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87951" cy="3505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6012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446364"/>
              </p:ext>
            </p:extLst>
          </p:nvPr>
        </p:nvGraphicFramePr>
        <p:xfrm>
          <a:off x="1636776" y="1563624"/>
          <a:ext cx="9361685" cy="4720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Pavadinimas 4"/>
          <p:cNvSpPr>
            <a:spLocks noGrp="1"/>
          </p:cNvSpPr>
          <p:nvPr>
            <p:ph type="title"/>
          </p:nvPr>
        </p:nvSpPr>
        <p:spPr>
          <a:xfrm>
            <a:off x="0" y="157015"/>
            <a:ext cx="12192000" cy="1325563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lt-LT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kiekis (%) gazuotuose vaisvandeniuose</a:t>
            </a:r>
          </a:p>
        </p:txBody>
      </p:sp>
    </p:spTree>
    <p:extLst>
      <p:ext uri="{BB962C8B-B14F-4D97-AF65-F5344CB8AC3E}">
        <p14:creationId xmlns:p14="http://schemas.microsoft.com/office/powerpoint/2010/main" val="4293122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4"/>
          <p:cNvSpPr>
            <a:spLocks noGrp="1"/>
          </p:cNvSpPr>
          <p:nvPr>
            <p:ph type="title"/>
          </p:nvPr>
        </p:nvSpPr>
        <p:spPr>
          <a:xfrm>
            <a:off x="0" y="235155"/>
            <a:ext cx="12192000" cy="1325563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lt-LT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kiekis (%) gazuotuose vandenyse</a:t>
            </a:r>
            <a:endParaRPr lang="lt-LT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934106603"/>
              </p:ext>
            </p:extLst>
          </p:nvPr>
        </p:nvGraphicFramePr>
        <p:xfrm>
          <a:off x="1051560" y="1453896"/>
          <a:ext cx="9855069" cy="4956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77433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38947"/>
            <a:ext cx="12192000" cy="1151763"/>
          </a:xfrm>
          <a:solidFill>
            <a:schemeClr val="bg1"/>
          </a:solidFill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TUŠAS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3991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24" y="512382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ANGLIS TUŠO GAMYBOJE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837945"/>
            <a:ext cx="11420856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ištirti anglies suodžių praktinį pritaikymą tušo gamybos procese.</a:t>
            </a:r>
            <a:b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sp>
        <p:nvSpPr>
          <p:cNvPr id="4" name="Turinio vietos rezervavimo ženklas 2"/>
          <p:cNvSpPr>
            <a:spLocks noGrp="1"/>
          </p:cNvSpPr>
          <p:nvPr>
            <p:ph idx="1"/>
          </p:nvPr>
        </p:nvSpPr>
        <p:spPr>
          <a:xfrm>
            <a:off x="685800" y="3718559"/>
            <a:ext cx="10515600" cy="25816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Uždaviniai:</a:t>
            </a:r>
          </a:p>
          <a:p>
            <a:pPr marL="514350" indent="-514350"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 tušo ingredientus bei jo gamybos procesą.</a:t>
            </a:r>
          </a:p>
          <a:p>
            <a:pPr marL="514350" indent="-514350"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Išbandyti du tušo tipus kuriant grafikos darbus.</a:t>
            </a:r>
          </a:p>
          <a:p>
            <a:pPr marL="514350" indent="-514350"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Ištirti tušo savybes ir pritaikyti jas dailės kūrinyje.</a:t>
            </a:r>
          </a:p>
          <a:p>
            <a:pPr marL="514350" indent="-514350">
              <a:buAutoNum type="arabicPeriod"/>
            </a:pP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46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02336" y="1112393"/>
            <a:ext cx="11548872" cy="4355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4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Tušas</a:t>
            </a:r>
            <a:r>
              <a:rPr lang="lt-LT" sz="4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skystas, juodas dažas, naudojamas braižyboje, tapyboje, piešime. </a:t>
            </a:r>
          </a:p>
          <a:p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Tušas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būna tiekiamas skystas (buteliukuose) arba plytelėmis, tirpstančiomis vandenyje. </a:t>
            </a:r>
          </a:p>
          <a:p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Sudėtinės </a:t>
            </a:r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tušo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dalys – vanduo, kazeinas, </a:t>
            </a:r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suodžiai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40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Tušu</a:t>
            </a:r>
            <a:r>
              <a:rPr lang="lt-LT" sz="4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būna piešiama (naudojant 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plunksną</a:t>
            </a:r>
            <a:r>
              <a:rPr lang="lt-LT" sz="40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arba tapoma, atskiedus tušą vandeniu. </a:t>
            </a:r>
            <a:endParaRPr lang="lt-LT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8359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1224"/>
            <a:ext cx="12192000" cy="5151247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Suodžiai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 pigmentas, suteikiantis juodą spalvą dažams ar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tušui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Būna sudaryti iš mikroskopinių anglies dalelių. </a:t>
            </a:r>
          </a:p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Kokybiški, dažams tinkami 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suodžiai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dažniausiai gaminami, deginant acetileną mažame kiekyje oro. Kai kada gaunami, kaip chemijos pramonės ar šiluminių elektrinių atlieka. </a:t>
            </a:r>
          </a:p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Itin kokybiški,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dailėje naudojami suodžiai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gaminami, deginant kaulus (Kaulų suodžiai). </a:t>
            </a:r>
          </a:p>
          <a:p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Specialios (dispersinės) grynų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suodžių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rūšys naudojamos kopijavimo aparatuose, lazeriniuose spausdintuvuose.</a:t>
            </a:r>
          </a:p>
        </p:txBody>
      </p:sp>
    </p:spTree>
    <p:extLst>
      <p:ext uri="{BB962C8B-B14F-4D97-AF65-F5344CB8AC3E}">
        <p14:creationId xmlns:p14="http://schemas.microsoft.com/office/powerpoint/2010/main" val="2455307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634" y="3669283"/>
            <a:ext cx="11689080" cy="27920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</a:t>
            </a:r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ŠO TIPAI:</a:t>
            </a:r>
          </a:p>
          <a:p>
            <a:pPr marL="0" indent="0">
              <a:buNone/>
            </a:pPr>
            <a:endParaRPr lang="lt-LT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INDIŠKAS TUŠAS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(angl. Indian ink) </a:t>
            </a:r>
          </a:p>
          <a:p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KINIETIŠKAS TUŠAS 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(angl. Chinesse ink)</a:t>
            </a:r>
          </a:p>
        </p:txBody>
      </p:sp>
      <p:grpSp>
        <p:nvGrpSpPr>
          <p:cNvPr id="7" name="Group 6"/>
          <p:cNvGrpSpPr/>
          <p:nvPr/>
        </p:nvGrpSpPr>
        <p:grpSpPr>
          <a:xfrm rot="20399446">
            <a:off x="759430" y="713350"/>
            <a:ext cx="3970179" cy="2177148"/>
            <a:chOff x="8772728" y="1757297"/>
            <a:chExt cx="2788920" cy="1656016"/>
          </a:xfrm>
        </p:grpSpPr>
        <p:sp>
          <p:nvSpPr>
            <p:cNvPr id="6" name="Rectangular Callout 5"/>
            <p:cNvSpPr/>
            <p:nvPr/>
          </p:nvSpPr>
          <p:spPr>
            <a:xfrm>
              <a:off x="8772728" y="1757297"/>
              <a:ext cx="2788920" cy="1656016"/>
            </a:xfrm>
            <a:prstGeom prst="wedgeRectCallout">
              <a:avLst>
                <a:gd name="adj1" fmla="val 97123"/>
                <a:gd name="adj2" fmla="val 124161"/>
              </a:avLst>
            </a:prstGeom>
            <a:solidFill>
              <a:schemeClr val="bg2">
                <a:lumMod val="9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lt-LT" sz="2400" dirty="0">
                  <a:solidFill>
                    <a:schemeClr val="tx1"/>
                  </a:solidFill>
                </a:rPr>
                <a:t>Tušas – ne tik blakstienoms</a:t>
              </a:r>
              <a:r>
                <a:rPr lang="en-US" sz="2400" dirty="0">
                  <a:solidFill>
                    <a:schemeClr val="tx1"/>
                  </a:solidFill>
                </a:rPr>
                <a:t>!</a:t>
              </a:r>
              <a:endParaRPr lang="lt-LT" sz="2400" dirty="0">
                <a:solidFill>
                  <a:schemeClr val="tx1"/>
                </a:solidFill>
              </a:endParaRPr>
            </a:p>
          </p:txBody>
        </p:sp>
        <p:sp>
          <p:nvSpPr>
            <p:cNvPr id="4" name="Smiley Face 3"/>
            <p:cNvSpPr/>
            <p:nvPr/>
          </p:nvSpPr>
          <p:spPr>
            <a:xfrm>
              <a:off x="11148060" y="2812400"/>
              <a:ext cx="411480" cy="407702"/>
            </a:xfrm>
            <a:prstGeom prst="smileyFac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>
                <a:noFill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91498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8" name="Picture 10" descr="Calligraphy Indian Ink 1912 - Schmincke - 700, Black, 28 m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4"/>
          <a:stretch/>
        </p:blipFill>
        <p:spPr bwMode="auto">
          <a:xfrm>
            <a:off x="0" y="-28119"/>
            <a:ext cx="5055910" cy="4325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8493" y="673076"/>
            <a:ext cx="4233672" cy="1325563"/>
          </a:xfrm>
        </p:spPr>
        <p:txBody>
          <a:bodyPr/>
          <a:lstStyle/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KINIETIŠKAS TUŠAS</a:t>
            </a:r>
            <a:endParaRPr lang="lt-LT" dirty="0"/>
          </a:p>
        </p:txBody>
      </p:sp>
      <p:pic>
        <p:nvPicPr>
          <p:cNvPr id="2050" name="Picture 2" descr="Art Club Indian Ink 40ml Bottle For Calligraphy &amp; Drawing | Daraz.pk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82" b="9407"/>
          <a:stretch/>
        </p:blipFill>
        <p:spPr bwMode="auto">
          <a:xfrm>
            <a:off x="2779775" y="2881000"/>
            <a:ext cx="3069626" cy="362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hinese ink painti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718" y="3126074"/>
            <a:ext cx="2102987" cy="3798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mazon.com : PH PandaHall Chinese Calligraphy Inkstone with Ink Stick  Traditional Chinese Ink Stones Sumi Drawing Ink Dish Ink Well Ink Tray for  Chinese New Year Couplets Traditional Calligraphy Practice Painting :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239" y="3126074"/>
            <a:ext cx="3731926" cy="3731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hinese Ink Images - Free Download on Freepi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9176" y="1357656"/>
            <a:ext cx="3562824" cy="237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216936" y="4489410"/>
            <a:ext cx="42336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INDIŠKAS TUŠAS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665169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056" y="2641981"/>
            <a:ext cx="10515600" cy="1325563"/>
          </a:xfrm>
        </p:spPr>
        <p:txBody>
          <a:bodyPr/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Sauso tušo kaladėlių gamybos procesas</a:t>
            </a:r>
          </a:p>
        </p:txBody>
      </p:sp>
      <p:sp>
        <p:nvSpPr>
          <p:cNvPr id="4" name="Rectangle 3"/>
          <p:cNvSpPr/>
          <p:nvPr/>
        </p:nvSpPr>
        <p:spPr>
          <a:xfrm>
            <a:off x="3350154" y="4222742"/>
            <a:ext cx="53270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F0F0F"/>
                </a:solidFill>
                <a:latin typeface="Roboto"/>
              </a:rPr>
              <a:t>Why Japanese Calligraphy Ink Is So Expensive</a:t>
            </a:r>
            <a:endParaRPr lang="en-US" b="1" i="0" dirty="0">
              <a:solidFill>
                <a:srgbClr val="0F0F0F"/>
              </a:solidFill>
              <a:effectLst/>
              <a:latin typeface="Roboto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64763" y="4774954"/>
            <a:ext cx="4897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lt-LT" dirty="0"/>
              <a:t>https://www.youtube.com/watch?v=str2PVworH4</a:t>
            </a:r>
          </a:p>
        </p:txBody>
      </p:sp>
    </p:spTree>
    <p:extLst>
      <p:ext uri="{BB962C8B-B14F-4D97-AF65-F5344CB8AC3E}">
        <p14:creationId xmlns:p14="http://schemas.microsoft.com/office/powerpoint/2010/main" val="2765263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4" t="-863" r="7543" b="863"/>
          <a:stretch/>
        </p:blipFill>
        <p:spPr>
          <a:xfrm>
            <a:off x="6583680" y="172688"/>
            <a:ext cx="5246525" cy="3114862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317924" y="172688"/>
            <a:ext cx="6030996" cy="3114862"/>
            <a:chOff x="502920" y="-4"/>
            <a:chExt cx="6196139" cy="333097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20" y="-2"/>
              <a:ext cx="5568696" cy="3330969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7943" y="-4"/>
              <a:ext cx="2751116" cy="1209692"/>
            </a:xfrm>
            <a:prstGeom prst="rect">
              <a:avLst/>
            </a:prstGeom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80" y="3466573"/>
            <a:ext cx="5288562" cy="3241722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17924" y="3464298"/>
            <a:ext cx="6071616" cy="3243997"/>
            <a:chOff x="0" y="3467185"/>
            <a:chExt cx="6071616" cy="3243997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467185"/>
              <a:ext cx="5082632" cy="324399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2584" y="5054681"/>
              <a:ext cx="2759032" cy="1656501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2584" y="3467185"/>
              <a:ext cx="2759032" cy="15874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1789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141" y="814269"/>
            <a:ext cx="4888757" cy="2538836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971" y="3690345"/>
            <a:ext cx="4917098" cy="2747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9"/>
          <a:stretch/>
        </p:blipFill>
        <p:spPr>
          <a:xfrm>
            <a:off x="6126480" y="3690344"/>
            <a:ext cx="4943519" cy="27470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6480" y="794893"/>
            <a:ext cx="4952664" cy="255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4473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6"/>
          <a:stretch/>
        </p:blipFill>
        <p:spPr>
          <a:xfrm>
            <a:off x="6573974" y="650794"/>
            <a:ext cx="5004757" cy="2768239"/>
          </a:xfrm>
          <a:prstGeom prst="rect">
            <a:avLst/>
          </a:prstGeom>
        </p:spPr>
      </p:pic>
      <p:pic>
        <p:nvPicPr>
          <p:cNvPr id="5" name="Content Placeholder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973" y="3713641"/>
            <a:ext cx="5004757" cy="2588947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8" y="3713641"/>
            <a:ext cx="5581551" cy="26249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6"/>
          <a:stretch/>
        </p:blipFill>
        <p:spPr>
          <a:xfrm>
            <a:off x="642289" y="648401"/>
            <a:ext cx="5581550" cy="277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528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888"/>
          <a:stretch/>
        </p:blipFill>
        <p:spPr>
          <a:xfrm>
            <a:off x="1" y="-12527"/>
            <a:ext cx="2617843" cy="326424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352" y="-12527"/>
            <a:ext cx="30861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33" b="13776"/>
          <a:stretch/>
        </p:blipFill>
        <p:spPr>
          <a:xfrm>
            <a:off x="0" y="3251719"/>
            <a:ext cx="2617843" cy="360628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4175" y="0"/>
            <a:ext cx="3086100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960" y="0"/>
            <a:ext cx="30844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9400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417" y="3063240"/>
            <a:ext cx="2286491" cy="3794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806" y="722174"/>
            <a:ext cx="3607194" cy="61358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2476" y="0"/>
            <a:ext cx="3408908" cy="6858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89054" cy="291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3527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59384" y="827834"/>
            <a:ext cx="2689071" cy="891238"/>
          </a:xfrm>
        </p:spPr>
        <p:txBody>
          <a:bodyPr>
            <a:normAutofit/>
          </a:bodyPr>
          <a:lstStyle/>
          <a:p>
            <a:pPr algn="ctr"/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Išvados: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10896" y="2268762"/>
            <a:ext cx="11439144" cy="3048000"/>
          </a:xfrm>
        </p:spPr>
        <p:txBody>
          <a:bodyPr>
            <a:noAutofit/>
          </a:bodyPr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Labai ryškus kontrastas tarp balto popieriaus ir juodo 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tušo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Gerai skiedžiasi vandeniu, kai nudžiūsta, netepa ir nebyra, kaip </a:t>
            </a:r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anglis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Išdžiūsta greitai ir nereikia papildomai fiksuoti.</a:t>
            </a:r>
          </a:p>
        </p:txBody>
      </p:sp>
    </p:spTree>
    <p:extLst>
      <p:ext uri="{BB962C8B-B14F-4D97-AF65-F5344CB8AC3E}">
        <p14:creationId xmlns:p14="http://schemas.microsoft.com/office/powerpoint/2010/main" val="2751972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Beginners Guide To Indian Ink | Bromleys Art Supplie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1904927"/>
            <a:ext cx="6145831" cy="460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at is Indian Ink? FAQ on 5 Star Coloured Indian Drawing Ink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831" y="1850112"/>
            <a:ext cx="6046169" cy="466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53013" y="401701"/>
            <a:ext cx="11732106" cy="1325563"/>
          </a:xfrm>
        </p:spPr>
        <p:txBody>
          <a:bodyPr>
            <a:normAutofit/>
          </a:bodyPr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Vandeniu skiedžiant tušą lengva išgauti įvairius pilkus tonus.</a:t>
            </a:r>
          </a:p>
        </p:txBody>
      </p:sp>
    </p:spTree>
    <p:extLst>
      <p:ext uri="{BB962C8B-B14F-4D97-AF65-F5344CB8AC3E}">
        <p14:creationId xmlns:p14="http://schemas.microsoft.com/office/powerpoint/2010/main" val="6959195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o description available.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2" r="1"/>
          <a:stretch/>
        </p:blipFill>
        <p:spPr bwMode="auto">
          <a:xfrm>
            <a:off x="0" y="1515244"/>
            <a:ext cx="4821235" cy="362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description available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57" r="-1"/>
          <a:stretch/>
        </p:blipFill>
        <p:spPr bwMode="auto">
          <a:xfrm>
            <a:off x="4654296" y="1515244"/>
            <a:ext cx="7537704" cy="534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92977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Pasitelkus skirtingus tonus nesunku išgauti tūrio iliuziją. </a:t>
            </a:r>
          </a:p>
        </p:txBody>
      </p:sp>
    </p:spTree>
    <p:extLst>
      <p:ext uri="{BB962C8B-B14F-4D97-AF65-F5344CB8AC3E}">
        <p14:creationId xmlns:p14="http://schemas.microsoft.com/office/powerpoint/2010/main" val="9356560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928749"/>
            <a:ext cx="12192000" cy="2213483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r>
              <a:rPr lang="lt-LT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GRAFITAS</a:t>
            </a:r>
            <a:r>
              <a:rPr lang="lt-LT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751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69814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r>
              <a:rPr lang="lt-LT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ištirti grafito praktinio taikymo galimybes.</a:t>
            </a:r>
            <a:endParaRPr lang="lt-LT" sz="4000" dirty="0"/>
          </a:p>
        </p:txBody>
      </p:sp>
      <p:sp>
        <p:nvSpPr>
          <p:cNvPr id="5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2453934"/>
            <a:ext cx="12192000" cy="286787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396000" indent="0">
              <a:buNone/>
            </a:pP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Uždaviniai:</a:t>
            </a:r>
          </a:p>
          <a:p>
            <a:pPr marL="1008000" indent="-514350"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Sužinoti grafitino pieštuko išradimo istoriją.</a:t>
            </a:r>
          </a:p>
          <a:p>
            <a:pPr marL="1008000" indent="-514350"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Išsiaiškinti grafitinio pieštuko gamybos technologiją.</a:t>
            </a:r>
          </a:p>
          <a:p>
            <a:pPr marL="1008000" indent="-514350">
              <a:buAutoNum type="arabicPeriod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Išbandyti kelias piešimo grafitiniu pieštuku technikas.</a:t>
            </a:r>
          </a:p>
          <a:p>
            <a:pPr marL="1008000" indent="-514350">
              <a:buAutoNum type="arabicPeriod"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0768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72128" y="1170432"/>
            <a:ext cx="81198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600" b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Grafitas</a:t>
            </a:r>
            <a:r>
              <a:rPr lang="lt-LT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 – grynuolis mineralas, alotropinė anglies modifikacija. Pavadinimas kilęs iš graikų kalbos </a:t>
            </a:r>
            <a:r>
              <a:rPr lang="el-GR" sz="3600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γραφειν</a:t>
            </a:r>
            <a:r>
              <a:rPr lang="el-GR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lt-LT" sz="3600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braižyti</a:t>
            </a:r>
            <a:r>
              <a:rPr lang="lt-LT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lt-LT" sz="3600" i="1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piešti</a:t>
            </a:r>
            <a:r>
              <a:rPr lang="lt-LT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Skirtingai nei deimantas, grafitas yra laidininkas, todėl naudojamas elektrotechnikoje.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3600" dirty="0">
                <a:solidFill>
                  <a:srgbClr val="2021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Grafitas – minkšta medžiaga, nes tarp grafito sluoksnių yra 0,335 nm atstumas</a:t>
            </a:r>
            <a:r>
              <a:rPr lang="lt-LT" sz="3600" dirty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lt-LT" sz="36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" y="1433591"/>
            <a:ext cx="3740023" cy="36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1864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No description available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" b="23841"/>
          <a:stretch/>
        </p:blipFill>
        <p:spPr bwMode="auto">
          <a:xfrm>
            <a:off x="0" y="-111749"/>
            <a:ext cx="4118214" cy="696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o description available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649" b="42335"/>
          <a:stretch/>
        </p:blipFill>
        <p:spPr bwMode="auto">
          <a:xfrm>
            <a:off x="4118214" y="-111749"/>
            <a:ext cx="8073786" cy="628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2328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Picture 2" descr="How Graphite deposits INVENTED the Pencils?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521986" cy="3668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755388" y="4716462"/>
            <a:ext cx="3953772" cy="1858073"/>
          </a:xfrm>
          <a:prstGeom prst="wedgeEllipseCallout">
            <a:avLst>
              <a:gd name="adj1" fmla="val 90110"/>
              <a:gd name="adj2" fmla="val -100803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Teksto vietos rezervavimo ženklas 2"/>
          <p:cNvSpPr txBox="1">
            <a:spLocks/>
          </p:cNvSpPr>
          <p:nvPr/>
        </p:nvSpPr>
        <p:spPr>
          <a:xfrm>
            <a:off x="1439628" y="5393019"/>
            <a:ext cx="2585291" cy="504957"/>
          </a:xfrm>
          <a:prstGeom prst="rect">
            <a:avLst/>
          </a:prstGeom>
          <a:solidFill>
            <a:schemeClr val="bg1">
              <a:alpha val="41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ĮDOMU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743" y="0"/>
            <a:ext cx="56752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256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upload.wikimedia.org/wikipedia/commons/thumb/f/f2/Nicolas-Jacques_Cont%C3%A9.jpg/220px-Nicolas-Jacques_Cont%C3%A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40"/>
            <a:ext cx="2291504" cy="2895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91504" y="1493534"/>
            <a:ext cx="9900495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lt-LT" sz="2000" b="1" dirty="0">
                <a:solidFill>
                  <a:srgbClr val="202122"/>
                </a:solidFill>
                <a:latin typeface="Arial" panose="020B0604020202020204" pitchFamily="34" charset="0"/>
              </a:rPr>
              <a:t>1795 m. </a:t>
            </a:r>
            <a:r>
              <a:rPr lang="lt-LT" sz="2000" b="1" dirty="0">
                <a:latin typeface="Arial" panose="020B0604020202020204" pitchFamily="34" charset="0"/>
              </a:rPr>
              <a:t>Nicolas-Jacques Conté</a:t>
            </a:r>
            <a:r>
              <a:rPr lang="lt-LT" sz="2000" b="1" dirty="0">
                <a:solidFill>
                  <a:srgbClr val="202122"/>
                </a:solidFill>
                <a:latin typeface="Arial" panose="020B0604020202020204" pitchFamily="34" charset="0"/>
              </a:rPr>
              <a:t> atrado būdą, kaip miltelių pavidalo grafitą sumaišyti su </a:t>
            </a:r>
            <a:r>
              <a:rPr lang="lt-LT" sz="2000" b="1" dirty="0">
                <a:latin typeface="Arial" panose="020B0604020202020204" pitchFamily="34" charset="0"/>
              </a:rPr>
              <a:t>moliu</a:t>
            </a:r>
            <a:r>
              <a:rPr lang="lt-LT" sz="2000" b="1" dirty="0">
                <a:solidFill>
                  <a:srgbClr val="202122"/>
                </a:solidFill>
                <a:latin typeface="Arial" panose="020B0604020202020204" pitchFamily="34" charset="0"/>
              </a:rPr>
              <a:t> ir suformuoti iš mišinio į strypus. </a:t>
            </a:r>
            <a:endParaRPr lang="lt-LT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0" y="2913669"/>
            <a:ext cx="121920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738900" indent="-342900"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Dauguma pieštukų šerdies yra pagamintos </a:t>
            </a:r>
            <a:r>
              <a:rPr lang="lt-LT" sz="2400" b="1" dirty="0">
                <a:solidFill>
                  <a:srgbClr val="202122"/>
                </a:solidFill>
                <a:latin typeface="Arial" panose="020B0604020202020204" pitchFamily="34" charset="0"/>
              </a:rPr>
              <a:t>iš </a:t>
            </a:r>
            <a:r>
              <a:rPr lang="lt-LT" sz="2400" b="1" dirty="0">
                <a:latin typeface="Arial" panose="020B0604020202020204" pitchFamily="34" charset="0"/>
              </a:rPr>
              <a:t>grafito</a:t>
            </a:r>
            <a:r>
              <a:rPr lang="lt-LT" sz="2400" b="1" dirty="0">
                <a:solidFill>
                  <a:srgbClr val="202122"/>
                </a:solidFill>
                <a:latin typeface="Arial" panose="020B0604020202020204" pitchFamily="34" charset="0"/>
              </a:rPr>
              <a:t> miltelių, sumaišytų su </a:t>
            </a:r>
            <a:r>
              <a:rPr lang="lt-LT" sz="2400" b="1" dirty="0">
                <a:latin typeface="Arial" panose="020B0604020202020204" pitchFamily="34" charset="0"/>
              </a:rPr>
              <a:t>molio</a:t>
            </a:r>
            <a:r>
              <a:rPr lang="lt-LT" sz="2400" b="1" dirty="0">
                <a:solidFill>
                  <a:srgbClr val="202122"/>
                </a:solidFill>
                <a:latin typeface="Arial" panose="020B0604020202020204" pitchFamily="34" charset="0"/>
              </a:rPr>
              <a:t> rišikliu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. </a:t>
            </a:r>
          </a:p>
          <a:p>
            <a:pPr marL="738900" indent="-342900">
              <a:buFont typeface="Arial" panose="020B0604020202020204" pitchFamily="34" charset="0"/>
              <a:buChar char="•"/>
            </a:pPr>
            <a:r>
              <a:rPr lang="lt-LT" sz="2400" b="1" dirty="0">
                <a:solidFill>
                  <a:srgbClr val="202122"/>
                </a:solidFill>
                <a:latin typeface="Arial" panose="020B0604020202020204" pitchFamily="34" charset="0"/>
              </a:rPr>
              <a:t>Keičiant grafito ir molio santykį, galima būtų keisti ir grafito strypo kietumą. </a:t>
            </a:r>
            <a:endParaRPr lang="lt-LT" sz="2400" dirty="0">
              <a:solidFill>
                <a:srgbClr val="202122"/>
              </a:solidFill>
              <a:latin typeface="Arial" panose="020B0604020202020204" pitchFamily="34" charset="0"/>
            </a:endParaRPr>
          </a:p>
          <a:p>
            <a:pPr marL="738900" indent="-342900">
              <a:buFont typeface="Arial" panose="020B0604020202020204" pitchFamily="34" charset="0"/>
              <a:buChar char="•"/>
            </a:pPr>
            <a:r>
              <a:rPr lang="lt-LT" sz="2400" b="1" dirty="0">
                <a:solidFill>
                  <a:srgbClr val="202122"/>
                </a:solidFill>
                <a:latin typeface="Arial" panose="020B0604020202020204" pitchFamily="34" charset="0"/>
              </a:rPr>
              <a:t>Grafitiniai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 pieštukai sukuria pilkas dėmes, kurios </a:t>
            </a:r>
            <a:r>
              <a:rPr lang="lt-LT" sz="2400" b="1" dirty="0">
                <a:solidFill>
                  <a:srgbClr val="202122"/>
                </a:solidFill>
                <a:latin typeface="Arial" panose="020B0604020202020204" pitchFamily="34" charset="0"/>
              </a:rPr>
              <a:t>lengvai </a:t>
            </a:r>
            <a:r>
              <a:rPr lang="lt-LT" sz="2400" b="1" dirty="0">
                <a:latin typeface="Arial" panose="020B0604020202020204" pitchFamily="34" charset="0"/>
              </a:rPr>
              <a:t>nusitrina</a:t>
            </a:r>
            <a:r>
              <a:rPr lang="lt-LT" sz="2400" dirty="0">
                <a:latin typeface="Arial" panose="020B0604020202020204" pitchFamily="34" charset="0"/>
              </a:rPr>
              <a:t>,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 bet yra atsparios </a:t>
            </a:r>
            <a:r>
              <a:rPr lang="lt-LT" sz="2400" dirty="0">
                <a:latin typeface="Arial" panose="020B0604020202020204" pitchFamily="34" charset="0"/>
              </a:rPr>
              <a:t>drėgmei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, daugumai </a:t>
            </a:r>
            <a:r>
              <a:rPr lang="lt-LT" sz="2400" dirty="0">
                <a:latin typeface="Arial" panose="020B0604020202020204" pitchFamily="34" charset="0"/>
              </a:rPr>
              <a:t>tirpiklių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, </a:t>
            </a:r>
            <a:r>
              <a:rPr lang="lt-LT" sz="2400" dirty="0">
                <a:latin typeface="Arial" panose="020B0604020202020204" pitchFamily="34" charset="0"/>
              </a:rPr>
              <a:t>ultravioletinei spinduliuotei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 ir natūraliam senėjimui.</a:t>
            </a:r>
          </a:p>
          <a:p>
            <a:pPr marL="738900" indent="-342900">
              <a:buFont typeface="Arial" panose="020B0604020202020204" pitchFamily="34" charset="0"/>
              <a:buChar char="•"/>
            </a:pP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Pieštukai sukuria žymes fiziškai </a:t>
            </a:r>
            <a:r>
              <a:rPr lang="lt-LT" sz="2400" dirty="0">
                <a:latin typeface="Arial" panose="020B0604020202020204" pitchFamily="34" charset="0"/>
              </a:rPr>
              <a:t>trindami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, palikdami kietos šerdies medžiagos pėdsaką, kuris prilimpa prie popieriaus lapo </a:t>
            </a:r>
            <a:r>
              <a:rPr lang="lt-LT" sz="2400" dirty="0">
                <a:latin typeface="Arial" panose="020B0604020202020204" pitchFamily="34" charset="0"/>
              </a:rPr>
              <a:t>ar</a:t>
            </a:r>
            <a:r>
              <a:rPr lang="lt-LT" sz="2400" dirty="0">
                <a:solidFill>
                  <a:srgbClr val="202122"/>
                </a:solidFill>
                <a:latin typeface="Arial" panose="020B0604020202020204" pitchFamily="34" charset="0"/>
              </a:rPr>
              <a:t> kito paviršiaus. 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9042359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scher at The Dalí - Salvador Dalí Muse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394" y="2178165"/>
            <a:ext cx="1044321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73945"/>
            <a:ext cx="12192000" cy="12926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96000"/>
            <a:r>
              <a:rPr lang="lt-LT" sz="2600" b="1" i="1" dirty="0">
                <a:latin typeface="Arial" panose="020B0604020202020204" pitchFamily="34" charset="0"/>
              </a:rPr>
              <a:t>„Piešiančios rankos“</a:t>
            </a:r>
            <a:r>
              <a:rPr lang="lt-LT" sz="2600" dirty="0">
                <a:latin typeface="Arial" panose="020B0604020202020204" pitchFamily="34" charset="0"/>
              </a:rPr>
              <a:t> – olandų menininko MC Escherio litografija , pirmą kartą atspausdinta 1948 m. Tai vienas ryškiausių Escherio įprasto paradokso vartojimo pavyzdžių</a:t>
            </a:r>
            <a:r>
              <a:rPr lang="lt-LT" sz="2600" dirty="0">
                <a:solidFill>
                  <a:srgbClr val="202122"/>
                </a:solidFill>
                <a:latin typeface="Arial" panose="020B0604020202020204" pitchFamily="34" charset="0"/>
              </a:rPr>
              <a:t>.</a:t>
            </a:r>
            <a:endParaRPr lang="lt-LT" sz="2600" dirty="0"/>
          </a:p>
        </p:txBody>
      </p:sp>
    </p:spTree>
    <p:extLst>
      <p:ext uri="{BB962C8B-B14F-4D97-AF65-F5344CB8AC3E}">
        <p14:creationId xmlns:p14="http://schemas.microsoft.com/office/powerpoint/2010/main" val="23726264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https://www.jdhillberry.com/images/escher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728" y="533376"/>
            <a:ext cx="7104888" cy="55428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88924" y="5354198"/>
            <a:ext cx="3745735" cy="150380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400" dirty="0"/>
              <a:t>Paradokso interpretacija</a:t>
            </a:r>
          </a:p>
        </p:txBody>
      </p:sp>
    </p:spTree>
    <p:extLst>
      <p:ext uri="{BB962C8B-B14F-4D97-AF65-F5344CB8AC3E}">
        <p14:creationId xmlns:p14="http://schemas.microsoft.com/office/powerpoint/2010/main" val="270620211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24" y="797895"/>
            <a:ext cx="12003681" cy="463342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" y="5655649"/>
            <a:ext cx="1219252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lt-LT" sz="2400" b="1" dirty="0">
                <a:solidFill>
                  <a:srgbClr val="000000"/>
                </a:solidFill>
                <a:latin typeface="Lato"/>
              </a:rPr>
              <a:t>Neįprastas piešimo būdas- piešimas trintuku</a:t>
            </a:r>
            <a:endParaRPr lang="lt-LT" sz="2400" b="1" i="0" dirty="0">
              <a:solidFill>
                <a:srgbClr val="000000"/>
              </a:solidFill>
              <a:effectLst/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70227823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No description available.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43" y="902662"/>
            <a:ext cx="5989950" cy="4572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o description available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592" y="902662"/>
            <a:ext cx="5720777" cy="455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18976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945</Words>
  <Application>Microsoft Office PowerPoint</Application>
  <PresentationFormat>Plačiaekranė</PresentationFormat>
  <Paragraphs>99</Paragraphs>
  <Slides>50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8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50</vt:i4>
      </vt:variant>
    </vt:vector>
  </HeadingPairs>
  <TitlesOfParts>
    <vt:vector size="59" baseType="lpstr">
      <vt:lpstr>Arial</vt:lpstr>
      <vt:lpstr>Calibri</vt:lpstr>
      <vt:lpstr>Calibri Light</vt:lpstr>
      <vt:lpstr>Cambria Math</vt:lpstr>
      <vt:lpstr>Lato</vt:lpstr>
      <vt:lpstr>Nunito</vt:lpstr>
      <vt:lpstr>Roboto</vt:lpstr>
      <vt:lpstr>Times New Roman</vt:lpstr>
      <vt:lpstr>Office Theme</vt:lpstr>
      <vt:lpstr>„STEAM ugdymo metodo  taikymo sėkmė dailės ir chemijos  sąsajų dermėje“</vt:lpstr>
      <vt:lpstr>Projektų ir integruotos veiklos galimybių išnaudojimas bendrojo ugdymo programose palengvina STEAM ugdymo metodo taikymą.  </vt:lpstr>
      <vt:lpstr>„Anglis įprasta ir ypatinga“ – integruota chemijos ir dailės pamoka 8 klasės mokiniams </vt:lpstr>
      <vt:lpstr>„PowerPoint“ pateiktis</vt:lpstr>
      <vt:lpstr>Tikslas – ištirti medžio anglies praktinio taikymo dailėje galimybes. </vt:lpstr>
      <vt:lpstr>Trys tyrimo objektai: anglis, tušas, grafitas</vt:lpstr>
      <vt:lpstr>1. ANGLIS – PIRMYKŠTĖS  DAILĖS PRIEMONĖ</vt:lpstr>
      <vt:lpstr>„PowerPoint“ pateiktis</vt:lpstr>
      <vt:lpstr>„PowerPoint“ pateiktis</vt:lpstr>
      <vt:lpstr>„PowerPoint“ pateiktis</vt:lpstr>
      <vt:lpstr>Degimo procesas</vt:lpstr>
      <vt:lpstr>Degimo reakcijos metu į aplinką išsiskiria CO2 dujos.</vt:lpstr>
      <vt:lpstr>Degimo proceso meninė fotografija</vt:lpstr>
      <vt:lpstr>„PowerPoint“ pateiktis</vt:lpstr>
      <vt:lpstr>Piešiančioji anglis</vt:lpstr>
      <vt:lpstr>„PowerPoint“ pateiktis</vt:lpstr>
      <vt:lpstr>„PowerPoint“ pateiktis</vt:lpstr>
      <vt:lpstr>„PowerPoint“ pateiktis</vt:lpstr>
      <vt:lpstr>„PowerPoint“ pateiktis</vt:lpstr>
      <vt:lpstr>Gazuotas gėrimas – gėrimas, dirbtinai prisotintas anglies dioksido.</vt:lpstr>
      <vt:lpstr>„PowerPoint“ pateiktis</vt:lpstr>
      <vt:lpstr>Tyrimas atliktas „Vernier Go CO2“matuokliu</vt:lpstr>
      <vt:lpstr>„PowerPoint“ pateiktis</vt:lpstr>
      <vt:lpstr>CO2 kiekis (%) gazuotuose vaisvandeniuose</vt:lpstr>
      <vt:lpstr>CO2 kiekis (%) gazuotuose vandenyse</vt:lpstr>
      <vt:lpstr>2. TUŠAS</vt:lpstr>
      <vt:lpstr>ANGLIS TUŠO GAMYBOJE</vt:lpstr>
      <vt:lpstr>„PowerPoint“ pateiktis</vt:lpstr>
      <vt:lpstr>„PowerPoint“ pateiktis</vt:lpstr>
      <vt:lpstr>„PowerPoint“ pateiktis</vt:lpstr>
      <vt:lpstr>KINIETIŠKAS TUŠAS</vt:lpstr>
      <vt:lpstr>Sauso tušo kaladėlių gamybos procesas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Išvados:</vt:lpstr>
      <vt:lpstr>Vandeniu skiedžiant tušą lengva išgauti įvairius pilkus tonus.</vt:lpstr>
      <vt:lpstr>„PowerPoint“ pateiktis</vt:lpstr>
      <vt:lpstr>3. GRAFITAS.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Laimonas Remeikis</cp:lastModifiedBy>
  <cp:revision>84</cp:revision>
  <dcterms:created xsi:type="dcterms:W3CDTF">2025-02-01T16:45:03Z</dcterms:created>
  <dcterms:modified xsi:type="dcterms:W3CDTF">2026-06-25T11:03:53Z</dcterms:modified>
</cp:coreProperties>
</file>